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8" r:id="rId3"/>
    <p:sldId id="259" r:id="rId4"/>
    <p:sldId id="285" r:id="rId5"/>
    <p:sldId id="263" r:id="rId6"/>
    <p:sldId id="264" r:id="rId7"/>
    <p:sldId id="287" r:id="rId8"/>
    <p:sldId id="289" r:id="rId9"/>
    <p:sldId id="266" r:id="rId10"/>
    <p:sldId id="282" r:id="rId11"/>
    <p:sldId id="269" r:id="rId12"/>
    <p:sldId id="290" r:id="rId13"/>
    <p:sldId id="291" r:id="rId14"/>
    <p:sldId id="280" r:id="rId15"/>
    <p:sldId id="272" r:id="rId16"/>
    <p:sldId id="275" r:id="rId17"/>
    <p:sldId id="276" r:id="rId18"/>
    <p:sldId id="296" r:id="rId19"/>
  </p:sldIdLst>
  <p:sldSz cx="9144000" cy="6858000" type="screen4x3"/>
  <p:notesSz cx="6648450" cy="9850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6A56A-D6D0-43D8-BD70-1148E5BD8AFF}" type="datetimeFigureOut">
              <a:rPr lang="en-US" smtClean="0"/>
              <a:t>7/23/2013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70444-5F4F-4B77-BB8F-832AD25C87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806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6E4EA-CE32-4AFC-80AD-953C08622B46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73B0D-546B-4398-A390-93CDCB4687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F274F-4F82-4432-BC7E-C3F5814456C9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2191-0398-444C-AD24-EA56E5F40E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5AB11-9FED-4E59-9E40-415654560BC6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14DC-2AB6-406F-AB5B-15EF1155D1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93EB5-AAA1-4738-A59E-FAA1C7592927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CB383-52D0-4710-973B-D58514D11B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5A78F-CA19-4938-BE27-0C54C1C049EB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DF0F8-F353-4067-8A51-299983F86BF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922B-A436-4F2B-835D-39F52FBE04C7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014F-349F-4456-8A7B-24786FD4C93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63B37-A3C8-4B01-BB38-744C26C97931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951F-4317-4A30-ACDC-E5A053A62A3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27B5-FBA0-4DFA-A35D-37C2A48FD4D6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5C1A1-52F5-439E-AD09-D8AD60863AE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7910-330E-4AEC-AF30-F6FE696981B6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1218A-ECAF-4BBB-8060-2AF39C8A2A0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B2085-DDFF-43BB-B57F-759D10C3D9A2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2F204-D9E4-4AC5-BE24-D71421E5C93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1DA1A-1BCA-466B-BE76-570E2E3A779B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FDEAD-9437-46AF-8C5B-289DA80CB8A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C689F-9B39-4DF5-BB0E-6D733218FBCF}" type="datetimeFigureOut">
              <a:rPr lang="en-AU"/>
              <a:pPr>
                <a:defRPr/>
              </a:pPr>
              <a:t>23/07/2013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8B7AC9-2325-4EDF-8784-F98662D9BB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Writing User Documentation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00113" y="1484313"/>
            <a:ext cx="705643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200" dirty="0">
                <a:latin typeface="Calibri" pitchFamily="34" charset="0"/>
              </a:rPr>
              <a:t>Important note: </a:t>
            </a:r>
          </a:p>
          <a:p>
            <a:r>
              <a:rPr lang="en-AU" sz="3200" dirty="0">
                <a:latin typeface="Calibri" pitchFamily="34" charset="0"/>
              </a:rPr>
              <a:t>In the 2011-2014 study design, </a:t>
            </a:r>
            <a:r>
              <a:rPr lang="en-AU" sz="3200" b="1" dirty="0" smtClean="0">
                <a:latin typeface="Calibri" pitchFamily="34" charset="0"/>
              </a:rPr>
              <a:t>IT </a:t>
            </a:r>
            <a:r>
              <a:rPr lang="en-AU" sz="3200" b="1" dirty="0">
                <a:latin typeface="Calibri" pitchFamily="34" charset="0"/>
              </a:rPr>
              <a:t>Applications</a:t>
            </a:r>
            <a:r>
              <a:rPr lang="en-AU" sz="3200" dirty="0">
                <a:latin typeface="Calibri" pitchFamily="34" charset="0"/>
              </a:rPr>
              <a:t> </a:t>
            </a:r>
            <a:r>
              <a:rPr lang="en-AU" sz="3200" dirty="0" smtClean="0">
                <a:latin typeface="Calibri" pitchFamily="34" charset="0"/>
              </a:rPr>
              <a:t>have </a:t>
            </a:r>
            <a:r>
              <a:rPr lang="en-AU" sz="3200" dirty="0">
                <a:latin typeface="Calibri" pitchFamily="34" charset="0"/>
              </a:rPr>
              <a:t>user documentation as part of U4O1. </a:t>
            </a:r>
          </a:p>
          <a:p>
            <a:r>
              <a:rPr lang="en-AU" sz="3200" dirty="0">
                <a:latin typeface="Calibri" pitchFamily="34" charset="0"/>
              </a:rPr>
              <a:t>The ITA user doc must be </a:t>
            </a:r>
            <a:r>
              <a:rPr lang="en-AU" sz="3200" b="1" dirty="0">
                <a:latin typeface="Calibri" pitchFamily="34" charset="0"/>
              </a:rPr>
              <a:t>onscreen documentation,</a:t>
            </a:r>
            <a:r>
              <a:rPr lang="en-AU" sz="3200" dirty="0">
                <a:latin typeface="Calibri" pitchFamily="34" charset="0"/>
              </a:rPr>
              <a:t> created with web or multimedia software.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AU" smtClean="0"/>
              <a:t>White Space – done well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835150" y="908050"/>
            <a:ext cx="518477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AU" sz="2800">
              <a:latin typeface="Calibri" pitchFamily="34" charset="0"/>
            </a:endParaRPr>
          </a:p>
          <a:p>
            <a:r>
              <a:rPr lang="en-AU" sz="2800">
                <a:latin typeface="Calibri" pitchFamily="34" charset="0"/>
              </a:rPr>
              <a:t>Lots of space on your page makes your documentation easier to read. </a:t>
            </a:r>
          </a:p>
          <a:p>
            <a:endParaRPr lang="en-AU" sz="2800">
              <a:latin typeface="Calibri" pitchFamily="34" charset="0"/>
            </a:endParaRPr>
          </a:p>
          <a:p>
            <a:r>
              <a:rPr lang="en-AU" sz="2800">
                <a:latin typeface="Calibri" pitchFamily="34" charset="0"/>
              </a:rPr>
              <a:t>White space visually separates topics and makes skim reading far easier. </a:t>
            </a:r>
          </a:p>
          <a:p>
            <a:endParaRPr lang="en-AU" sz="2800">
              <a:latin typeface="Calibri" pitchFamily="34" charset="0"/>
            </a:endParaRPr>
          </a:p>
          <a:p>
            <a:r>
              <a:rPr lang="en-AU" sz="2800">
                <a:latin typeface="Calibri" pitchFamily="34" charset="0"/>
              </a:rPr>
              <a:t>Use nice wide margins to make the text width narrower.  </a:t>
            </a:r>
          </a:p>
          <a:p>
            <a:endParaRPr lang="en-AU" sz="2800">
              <a:latin typeface="Calibri" pitchFamily="34" charset="0"/>
            </a:endParaRPr>
          </a:p>
          <a:p>
            <a:endParaRPr lang="en-A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en-AU" smtClean="0"/>
              <a:t>Screenshots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11188" y="1268413"/>
            <a:ext cx="8229600" cy="4525962"/>
          </a:xfrm>
        </p:spPr>
        <p:txBody>
          <a:bodyPr/>
          <a:lstStyle/>
          <a:p>
            <a:pPr eaLnBrk="1" hangingPunct="1"/>
            <a:r>
              <a:rPr lang="en-AU" sz="2800" smtClean="0"/>
              <a:t>Pictures convey maximum information in minimum time. </a:t>
            </a:r>
          </a:p>
          <a:p>
            <a:pPr eaLnBrk="1" hangingPunct="1"/>
            <a:r>
              <a:rPr lang="en-AU" sz="2800" smtClean="0"/>
              <a:t>Trying to describe some buttons in words can be difficult, wordy and inaccurate. </a:t>
            </a:r>
          </a:p>
          <a:p>
            <a:pPr eaLnBrk="1" hangingPunct="1"/>
            <a:r>
              <a:rPr lang="en-AU" sz="2800" smtClean="0"/>
              <a:t>It would be far better for both you and the reader to say "Click this button" and have a picture of it. </a:t>
            </a:r>
          </a:p>
          <a:p>
            <a:pPr eaLnBrk="1" hangingPunct="1"/>
            <a:r>
              <a:rPr lang="en-AU" sz="2800" smtClean="0"/>
              <a:t>It's a win-win: </a:t>
            </a:r>
          </a:p>
          <a:p>
            <a:pPr lvl="1" eaLnBrk="1" hangingPunct="1"/>
            <a:r>
              <a:rPr lang="en-AU" sz="2000" smtClean="0"/>
              <a:t>you write less</a:t>
            </a:r>
          </a:p>
          <a:p>
            <a:pPr lvl="1" eaLnBrk="1" hangingPunct="1"/>
            <a:r>
              <a:rPr lang="en-AU" sz="2000" smtClean="0"/>
              <a:t>the user has less to read</a:t>
            </a:r>
          </a:p>
          <a:p>
            <a:pPr lvl="1" eaLnBrk="1" hangingPunct="1"/>
            <a:r>
              <a:rPr lang="en-AU" sz="2000" smtClean="0"/>
              <a:t>the message is clearer</a:t>
            </a:r>
          </a:p>
          <a:p>
            <a:pPr lvl="1" eaLnBrk="1" hangingPunct="1"/>
            <a:r>
              <a:rPr lang="en-AU" sz="2000" smtClean="0"/>
              <a:t>It saves the reader time</a:t>
            </a:r>
          </a:p>
          <a:p>
            <a:pPr eaLnBrk="1" hangingPunct="1"/>
            <a:endParaRPr lang="en-A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en-AU" smtClean="0"/>
              <a:t>Screenshots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11188" y="1268413"/>
            <a:ext cx="8229600" cy="4525962"/>
          </a:xfrm>
        </p:spPr>
        <p:txBody>
          <a:bodyPr/>
          <a:lstStyle/>
          <a:p>
            <a:pPr eaLnBrk="1" hangingPunct="1"/>
            <a:r>
              <a:rPr lang="en-AU" sz="2800" smtClean="0"/>
              <a:t>Use dedicated screenshot utilities where possible. They can include the mouse pointer in the image, autosave and autonumber shots, crop etc.</a:t>
            </a:r>
          </a:p>
          <a:p>
            <a:pPr eaLnBrk="1" hangingPunct="1"/>
            <a:r>
              <a:rPr lang="en-AU" sz="2800" smtClean="0"/>
              <a:t>Or use the PRINTSCREEN key and paste the image from the clipboard to the paint program to process it.</a:t>
            </a:r>
          </a:p>
          <a:p>
            <a:pPr eaLnBrk="1" hangingPunct="1"/>
            <a:r>
              <a:rPr lang="en-AU" sz="2800" smtClean="0"/>
              <a:t>To capture the active window, press ALT+PRINTSCREEN.</a:t>
            </a:r>
          </a:p>
          <a:p>
            <a:pPr eaLnBrk="1" hangingPunct="1"/>
            <a:endParaRPr lang="en-A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419100"/>
          </a:xfrm>
        </p:spPr>
        <p:txBody>
          <a:bodyPr/>
          <a:lstStyle/>
          <a:p>
            <a:pPr eaLnBrk="1" hangingPunct="1"/>
            <a:r>
              <a:rPr lang="en-AU" sz="2000" smtClean="0"/>
              <a:t>Then you can edit it in a graphics editor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175" y="981075"/>
            <a:ext cx="9147175" cy="5145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Colour Schemes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/>
            <a:r>
              <a:rPr lang="en-AU" smtClean="0"/>
              <a:t>Overlapping colours must have good contrast.</a:t>
            </a:r>
          </a:p>
          <a:p>
            <a:pPr eaLnBrk="1" hangingPunct="1"/>
            <a:r>
              <a:rPr lang="en-AU" smtClean="0"/>
              <a:t>Don’t use red/green or other colourblind combinations.</a:t>
            </a:r>
          </a:p>
          <a:p>
            <a:pPr eaLnBrk="1" hangingPunct="1"/>
            <a:r>
              <a:rPr lang="en-AU" smtClean="0"/>
              <a:t>Text on photos can become unreadable</a:t>
            </a:r>
          </a:p>
          <a:p>
            <a:pPr eaLnBrk="1" hangingPunct="1"/>
            <a:r>
              <a:rPr lang="en-AU" smtClean="0"/>
              <a:t>Colour can be a useful tool to identify types of discussion, e.g. red for warnings.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7200" smtClean="0">
                <a:latin typeface="Chiller" pitchFamily="82" charset="0"/>
              </a:rPr>
              <a:t>Typefaces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No more than 2 </a:t>
            </a:r>
            <a:r>
              <a:rPr lang="en-AU" dirty="0" smtClean="0">
                <a:latin typeface="Forte" pitchFamily="66" charset="0"/>
              </a:rPr>
              <a:t>typefaces</a:t>
            </a:r>
            <a:r>
              <a:rPr lang="en-AU" dirty="0" smtClean="0"/>
              <a:t> per </a:t>
            </a:r>
            <a:r>
              <a:rPr lang="en-AU" dirty="0" smtClean="0">
                <a:latin typeface="Clarendon Blk BT" pitchFamily="18" charset="0"/>
              </a:rPr>
              <a:t>page</a:t>
            </a:r>
            <a:r>
              <a:rPr lang="en-AU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Use them </a:t>
            </a:r>
            <a:r>
              <a:rPr lang="en-AU" dirty="0" smtClean="0">
                <a:latin typeface="IMG Baby" pitchFamily="2" charset="0"/>
              </a:rPr>
              <a:t>consistently</a:t>
            </a:r>
            <a:r>
              <a:rPr lang="en-AU" dirty="0" smtClean="0"/>
              <a:t>, for a </a:t>
            </a:r>
            <a:r>
              <a:rPr lang="en-AU" dirty="0" smtClean="0">
                <a:latin typeface="KaiTi" pitchFamily="49" charset="-122"/>
                <a:ea typeface="KaiTi" pitchFamily="49" charset="-122"/>
              </a:rPr>
              <a:t>clear purpose </a:t>
            </a:r>
            <a:r>
              <a:rPr lang="en-AU" dirty="0" smtClean="0"/>
              <a:t>– e.g. Arial for headings, 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Times New Roman </a:t>
            </a:r>
            <a:r>
              <a:rPr lang="en-AU" dirty="0" smtClean="0"/>
              <a:t>for body text.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Showing off </a:t>
            </a:r>
            <a:r>
              <a:rPr lang="en-AU" sz="3500" dirty="0" smtClean="0">
                <a:latin typeface="Nightclub BTN" pitchFamily="34" charset="0"/>
              </a:rPr>
              <a:t>how</a:t>
            </a:r>
            <a:r>
              <a:rPr lang="en-AU" dirty="0" smtClean="0">
                <a:latin typeface="Nightclub BTN" pitchFamily="34" charset="0"/>
              </a:rPr>
              <a:t> </a:t>
            </a:r>
            <a:r>
              <a:rPr lang="en-AU" dirty="0" smtClean="0">
                <a:latin typeface="MV Boli" pitchFamily="2" charset="0"/>
                <a:cs typeface="MV Boli" pitchFamily="2" charset="0"/>
              </a:rPr>
              <a:t>many</a:t>
            </a:r>
            <a:r>
              <a:rPr lang="en-AU" dirty="0" smtClean="0"/>
              <a:t> </a:t>
            </a:r>
            <a:r>
              <a:rPr lang="en-AU" dirty="0" smtClean="0">
                <a:latin typeface="Tom's Handwriting" pitchFamily="2" charset="0"/>
              </a:rPr>
              <a:t>fonts</a:t>
            </a:r>
            <a:r>
              <a:rPr lang="en-AU" dirty="0" smtClean="0"/>
              <a:t> you have on your computer is </a:t>
            </a:r>
            <a:r>
              <a:rPr lang="en-AU" dirty="0" smtClean="0">
                <a:latin typeface="Incised901 BdCn BT" pitchFamily="34" charset="0"/>
              </a:rPr>
              <a:t>immature</a:t>
            </a:r>
            <a:r>
              <a:rPr lang="en-AU" dirty="0" smtClean="0"/>
              <a:t> and </a:t>
            </a:r>
            <a:r>
              <a:rPr lang="en-AU" sz="5600" dirty="0" smtClean="0">
                <a:latin typeface="Mistral" pitchFamily="66" charset="0"/>
              </a:rPr>
              <a:t>unimpressive</a:t>
            </a:r>
            <a:r>
              <a:rPr lang="en-A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Beesknees ITC" pitchFamily="82" charset="0"/>
              </a:rPr>
              <a:t>NEVER use decorative typefaces (e.g. gothic) for body text!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>
                <a:latin typeface="Bauhaus 93" pitchFamily="82" charset="0"/>
              </a:rPr>
              <a:t>Keep font sizes big enough to read</a:t>
            </a:r>
            <a:endParaRPr lang="en-AU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How much detail?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Can be a tricky decision. </a:t>
            </a:r>
          </a:p>
          <a:p>
            <a:pPr eaLnBrk="1" hangingPunct="1"/>
            <a:r>
              <a:rPr lang="en-AU" smtClean="0"/>
              <a:t>It depends on things like:</a:t>
            </a:r>
          </a:p>
          <a:p>
            <a:pPr lvl="1" eaLnBrk="1" hangingPunct="1"/>
            <a:r>
              <a:rPr lang="en-AU" smtClean="0"/>
              <a:t>skill level of the audience</a:t>
            </a:r>
          </a:p>
          <a:p>
            <a:pPr lvl="1" eaLnBrk="1" hangingPunct="1"/>
            <a:r>
              <a:rPr lang="en-AU" smtClean="0"/>
              <a:t>the dangers inherent in the task</a:t>
            </a:r>
          </a:p>
          <a:p>
            <a:pPr lvl="1" eaLnBrk="1" hangingPunct="1"/>
            <a:r>
              <a:rPr lang="en-AU" smtClean="0"/>
              <a:t>the complexity of the topic</a:t>
            </a:r>
          </a:p>
          <a:p>
            <a:pPr eaLnBrk="1" hangingPunct="1"/>
            <a:r>
              <a:rPr lang="en-AU" smtClean="0"/>
              <a:t>Make sure you cover the </a:t>
            </a:r>
            <a:r>
              <a:rPr lang="en-AU" b="1" smtClean="0"/>
              <a:t>entire </a:t>
            </a:r>
            <a:r>
              <a:rPr lang="en-AU" smtClean="0"/>
              <a:t>topic and don't leave out vital bits like producing the output.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Testing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Take your draft documentation to a </a:t>
            </a:r>
            <a:r>
              <a:rPr lang="en-AU" b="1" smtClean="0"/>
              <a:t>typical audience member </a:t>
            </a:r>
            <a:r>
              <a:rPr lang="en-AU" smtClean="0"/>
              <a:t>to test it. </a:t>
            </a:r>
          </a:p>
          <a:p>
            <a:pPr lvl="1" eaLnBrk="1" hangingPunct="1"/>
            <a:r>
              <a:rPr lang="en-AU" smtClean="0"/>
              <a:t>Get the victim to carry out the instructions.</a:t>
            </a:r>
          </a:p>
          <a:p>
            <a:pPr lvl="1" eaLnBrk="1" hangingPunct="1"/>
            <a:r>
              <a:rPr lang="en-AU" smtClean="0"/>
              <a:t>Take note of errors and confusion and fix those bits</a:t>
            </a:r>
          </a:p>
          <a:p>
            <a:pPr lvl="1" eaLnBrk="1" hangingPunct="1"/>
            <a:r>
              <a:rPr lang="en-AU" smtClean="0"/>
              <a:t>Ask them to carry out an action described in the documentation.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Finally</a:t>
            </a:r>
            <a:endParaRPr lang="en-AU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7610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AU" smtClean="0"/>
              <a:t>Good documentation is:</a:t>
            </a:r>
          </a:p>
          <a:p>
            <a:pPr eaLnBrk="1" hangingPunct="1"/>
            <a:r>
              <a:rPr lang="en-AU" smtClean="0"/>
              <a:t>current (up to date)</a:t>
            </a:r>
          </a:p>
          <a:p>
            <a:pPr eaLnBrk="1" hangingPunct="1"/>
            <a:r>
              <a:rPr lang="en-AU" smtClean="0"/>
              <a:t>clear (easily read, easy to understand) </a:t>
            </a:r>
          </a:p>
          <a:p>
            <a:pPr eaLnBrk="1" hangingPunct="1"/>
            <a:r>
              <a:rPr lang="en-AU" smtClean="0"/>
              <a:t>concise (as short as possible without leaving things out)</a:t>
            </a:r>
          </a:p>
          <a:p>
            <a:pPr eaLnBrk="1" hangingPunct="1"/>
            <a:r>
              <a:rPr lang="en-AU" smtClean="0"/>
              <a:t>complete</a:t>
            </a:r>
          </a:p>
          <a:p>
            <a:pPr eaLnBrk="1" hangingPunct="1"/>
            <a:r>
              <a:rPr lang="en-AU" smtClean="0"/>
              <a:t>correct</a:t>
            </a:r>
          </a:p>
          <a:p>
            <a:pPr eaLnBrk="1" hangingPunct="1">
              <a:buFont typeface="Arial" charset="0"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Important note: your user documentation should explain how to </a:t>
            </a:r>
            <a:r>
              <a:rPr lang="en-AU" b="1" dirty="0" smtClean="0"/>
              <a:t>re-use</a:t>
            </a:r>
            <a:r>
              <a:rPr lang="en-AU" dirty="0" smtClean="0"/>
              <a:t> the solution, not how the solution was created.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You need to explain how someone should use the solution and produce the output.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Do NOT explain how to name cells or do VLOOKUP!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You </a:t>
            </a:r>
            <a:r>
              <a:rPr lang="en-AU" b="1" dirty="0" smtClean="0"/>
              <a:t>would</a:t>
            </a:r>
            <a:r>
              <a:rPr lang="en-AU" dirty="0" smtClean="0"/>
              <a:t> explain how to add/change/delete data from the and how to print, save and exit.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PLANNING DOCUMENTATION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Don't try to make it up as you go along - you'll end up in a mess. </a:t>
            </a:r>
          </a:p>
          <a:p>
            <a:pPr eaLnBrk="1" hangingPunct="1"/>
            <a:r>
              <a:rPr lang="en-AU" dirty="0" smtClean="0"/>
              <a:t>Jot down the </a:t>
            </a:r>
            <a:r>
              <a:rPr lang="en-AU" b="1" dirty="0" smtClean="0"/>
              <a:t>main headings </a:t>
            </a:r>
            <a:r>
              <a:rPr lang="en-AU" dirty="0" smtClean="0"/>
              <a:t>first. Worry about details later. Get all the top level headings sorted out first.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Minimum Contents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AU" smtClean="0"/>
              <a:t>1.       How to open the solution.</a:t>
            </a:r>
          </a:p>
          <a:p>
            <a:pPr eaLnBrk="1" hangingPunct="1">
              <a:buFont typeface="Arial" charset="0"/>
              <a:buNone/>
            </a:pPr>
            <a:r>
              <a:rPr lang="en-AU" smtClean="0"/>
              <a:t>2.       How to enter new data</a:t>
            </a:r>
          </a:p>
          <a:p>
            <a:pPr eaLnBrk="1" hangingPunct="1">
              <a:buFont typeface="Arial" charset="0"/>
              <a:buNone/>
            </a:pPr>
            <a:r>
              <a:rPr lang="en-AU" smtClean="0"/>
              <a:t>3.       How to change data</a:t>
            </a:r>
          </a:p>
          <a:p>
            <a:pPr eaLnBrk="1" hangingPunct="1">
              <a:buFont typeface="Arial" charset="0"/>
              <a:buNone/>
            </a:pPr>
            <a:r>
              <a:rPr lang="en-AU" smtClean="0"/>
              <a:t>4.       How to save data</a:t>
            </a:r>
          </a:p>
          <a:p>
            <a:pPr eaLnBrk="1" hangingPunct="1">
              <a:buFont typeface="Arial" charset="0"/>
              <a:buNone/>
            </a:pPr>
            <a:r>
              <a:rPr lang="en-AU" smtClean="0"/>
              <a:t>5.       How to produce output</a:t>
            </a:r>
          </a:p>
          <a:p>
            <a:pPr eaLnBrk="1" hangingPunct="1">
              <a:buFont typeface="Arial" charset="0"/>
              <a:buNone/>
            </a:pPr>
            <a:r>
              <a:rPr lang="en-AU" smtClean="0"/>
              <a:t>6.       How to exit the solution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AU" smtClean="0"/>
              <a:t>Numbering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/>
            <a:r>
              <a:rPr lang="en-AU" smtClean="0"/>
              <a:t>Use numbered headings as part of your documentation.</a:t>
            </a:r>
          </a:p>
          <a:p>
            <a:pPr eaLnBrk="1" hangingPunct="1"/>
            <a:r>
              <a:rPr lang="en-AU" smtClean="0"/>
              <a:t>Use autonumbering  where possible.</a:t>
            </a:r>
          </a:p>
          <a:p>
            <a:pPr eaLnBrk="1" hangingPunct="1"/>
            <a:r>
              <a:rPr lang="en-AU" smtClean="0"/>
              <a:t>If you number paragraphs </a:t>
            </a:r>
            <a:r>
              <a:rPr lang="en-AU" b="1" smtClean="0"/>
              <a:t>manually</a:t>
            </a:r>
            <a:r>
              <a:rPr lang="en-AU" smtClean="0"/>
              <a:t>, deleting items will mean you will have to manually renumber all of the following points. </a:t>
            </a:r>
          </a:p>
          <a:p>
            <a:pPr eaLnBrk="1" hangingPunct="1"/>
            <a:r>
              <a:rPr lang="en-AU" smtClean="0"/>
              <a:t>Autonumbering will </a:t>
            </a:r>
            <a:r>
              <a:rPr lang="en-AU" b="1" smtClean="0"/>
              <a:t>automatically </a:t>
            </a:r>
            <a:r>
              <a:rPr lang="en-AU" smtClean="0"/>
              <a:t>update paragraph numbering as points are added or removed.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AU" smtClean="0"/>
              <a:t>Getting started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608512"/>
          </a:xfrm>
        </p:spPr>
        <p:txBody>
          <a:bodyPr/>
          <a:lstStyle/>
          <a:p>
            <a:pPr eaLnBrk="1" hangingPunct="1"/>
            <a:r>
              <a:rPr lang="en-AU" sz="2800" smtClean="0"/>
              <a:t>Enter the headings and subheadings. </a:t>
            </a:r>
          </a:p>
          <a:p>
            <a:pPr eaLnBrk="1" hangingPunct="1"/>
            <a:r>
              <a:rPr lang="en-AU" sz="2800" smtClean="0"/>
              <a:t>Leave the actual instructions for later. </a:t>
            </a:r>
          </a:p>
          <a:p>
            <a:pPr eaLnBrk="1" hangingPunct="1"/>
            <a:r>
              <a:rPr lang="en-AU" sz="2800" smtClean="0"/>
              <a:t>You must provide some way for the user to find topics in your document: </a:t>
            </a:r>
            <a:r>
              <a:rPr lang="en-AU" sz="2800" b="1" smtClean="0"/>
              <a:t>the minimum you need is clear headings</a:t>
            </a:r>
            <a:r>
              <a:rPr lang="en-AU" sz="2800" smtClean="0"/>
              <a:t>. </a:t>
            </a:r>
          </a:p>
          <a:p>
            <a:pPr eaLnBrk="1" hangingPunct="1"/>
            <a:r>
              <a:rPr lang="en-AU" sz="2800" smtClean="0"/>
              <a:t>A </a:t>
            </a:r>
            <a:r>
              <a:rPr lang="en-AU" sz="2800" b="1" smtClean="0"/>
              <a:t>table of contents </a:t>
            </a:r>
            <a:r>
              <a:rPr lang="en-AU" sz="2800" smtClean="0"/>
              <a:t>or </a:t>
            </a:r>
            <a:r>
              <a:rPr lang="en-AU" sz="2800" b="1" smtClean="0"/>
              <a:t>index</a:t>
            </a:r>
            <a:r>
              <a:rPr lang="en-AU" sz="2800" smtClean="0"/>
              <a:t> is also useful, especially with larger documents. These can be created automatically if you use </a:t>
            </a:r>
            <a:r>
              <a:rPr lang="en-AU" sz="2800" b="1" smtClean="0"/>
              <a:t>heading styles</a:t>
            </a:r>
            <a:r>
              <a:rPr lang="en-AU" sz="2800" smtClean="0"/>
              <a:t>.</a:t>
            </a:r>
          </a:p>
          <a:p>
            <a:pPr eaLnBrk="1" hangingPunct="1">
              <a:buFont typeface="Arial" charset="0"/>
              <a:buNone/>
            </a:pPr>
            <a:endParaRPr lang="en-AU" sz="2800" smtClean="0"/>
          </a:p>
          <a:p>
            <a:pPr eaLnBrk="1" hangingPunct="1"/>
            <a:endParaRPr lang="en-A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AU" smtClean="0"/>
              <a:t>Automated heading styles</a:t>
            </a:r>
          </a:p>
        </p:txBody>
      </p:sp>
      <p:pic>
        <p:nvPicPr>
          <p:cNvPr id="13315" name="Picture 3" descr="D:\vceit\PSM\user-documentation\styles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636838"/>
            <a:ext cx="19240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D:\vceit\PSM\user-documentation\dw-sty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18573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D:\vceit\PSM\user-documentation\word07-styl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636838"/>
            <a:ext cx="29432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331913" y="5229225"/>
            <a:ext cx="1511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>
                <a:latin typeface="Calibri" pitchFamily="34" charset="0"/>
              </a:rPr>
              <a:t>Office 2003</a:t>
            </a:r>
            <a:endParaRPr lang="en-AU">
              <a:latin typeface="Calibri" pitchFamily="34" charset="0"/>
            </a:endParaRP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4211638" y="5589588"/>
            <a:ext cx="1368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>
                <a:latin typeface="Calibri" pitchFamily="34" charset="0"/>
              </a:rPr>
              <a:t>Office 2007</a:t>
            </a:r>
            <a:endParaRPr lang="en-AU">
              <a:latin typeface="Calibri" pitchFamily="34" charset="0"/>
            </a:endParaRP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6732588" y="4868863"/>
            <a:ext cx="13684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>
                <a:latin typeface="Calibri" pitchFamily="34" charset="0"/>
              </a:rPr>
              <a:t>Dreamweaver</a:t>
            </a:r>
            <a:endParaRPr lang="en-A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Design Elements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AU" smtClean="0"/>
              <a:t>Elements related to </a:t>
            </a:r>
            <a:r>
              <a:rPr lang="en-AU" b="1" smtClean="0"/>
              <a:t>functionality</a:t>
            </a:r>
            <a:r>
              <a:rPr lang="en-AU" smtClean="0"/>
              <a:t> are </a:t>
            </a:r>
          </a:p>
          <a:p>
            <a:pPr eaLnBrk="1" hangingPunct="1"/>
            <a:r>
              <a:rPr lang="en-AU" smtClean="0"/>
              <a:t>Structure</a:t>
            </a:r>
          </a:p>
          <a:p>
            <a:pPr eaLnBrk="1" hangingPunct="1"/>
            <a:r>
              <a:rPr lang="en-AU" smtClean="0"/>
              <a:t>Usability </a:t>
            </a:r>
          </a:p>
          <a:p>
            <a:pPr eaLnBrk="1" hangingPunct="1"/>
            <a:r>
              <a:rPr lang="en-AU" smtClean="0"/>
              <a:t>Accessibility (for those with disabilities)</a:t>
            </a:r>
          </a:p>
          <a:p>
            <a:pPr eaLnBrk="1" hangingPunct="1"/>
            <a:r>
              <a:rPr lang="en-AU" smtClean="0"/>
              <a:t>Navigation and load time</a:t>
            </a:r>
          </a:p>
          <a:p>
            <a:pPr eaLnBrk="1" hangingPunct="1"/>
            <a:r>
              <a:rPr lang="en-AU" smtClean="0"/>
              <a:t>Appropriateness</a:t>
            </a:r>
          </a:p>
          <a:p>
            <a:pPr eaLnBrk="1" hangingPunct="1"/>
            <a:r>
              <a:rPr lang="en-AU" smtClean="0"/>
              <a:t>Relevance. 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Presentation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Poor presentation can really hurt the effectiveness of your user documentation.</a:t>
            </a:r>
          </a:p>
          <a:p>
            <a:pPr eaLnBrk="1" hangingPunct="1"/>
            <a:r>
              <a:rPr lang="en-AU" smtClean="0"/>
              <a:t>Remember the design elements relating to appearance:</a:t>
            </a:r>
          </a:p>
          <a:p>
            <a:pPr lvl="1" eaLnBrk="1" hangingPunct="1"/>
            <a:r>
              <a:rPr lang="en-AU" smtClean="0"/>
              <a:t>proportion (visual hierarchy)</a:t>
            </a:r>
          </a:p>
          <a:p>
            <a:pPr lvl="1" eaLnBrk="1" hangingPunct="1"/>
            <a:r>
              <a:rPr lang="en-AU" smtClean="0"/>
              <a:t>orientation (direction/ aspect)</a:t>
            </a:r>
          </a:p>
          <a:p>
            <a:pPr lvl="1" eaLnBrk="1" hangingPunct="1"/>
            <a:r>
              <a:rPr lang="en-AU" smtClean="0"/>
              <a:t>clarity and consistency</a:t>
            </a:r>
          </a:p>
          <a:p>
            <a:pPr lvl="1" eaLnBrk="1" hangingPunct="1"/>
            <a:r>
              <a:rPr lang="en-AU" smtClean="0"/>
              <a:t>colour and contrast.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745</Words>
  <Application>Microsoft Office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Writing User Documentation</vt:lpstr>
      <vt:lpstr>Note</vt:lpstr>
      <vt:lpstr>PLANNING DOCUMENTATION</vt:lpstr>
      <vt:lpstr>Minimum Contents</vt:lpstr>
      <vt:lpstr>Numbering</vt:lpstr>
      <vt:lpstr>Getting started</vt:lpstr>
      <vt:lpstr>Automated heading styles</vt:lpstr>
      <vt:lpstr>Design Elements</vt:lpstr>
      <vt:lpstr>Presentation</vt:lpstr>
      <vt:lpstr>White Space – done well</vt:lpstr>
      <vt:lpstr>Screenshots</vt:lpstr>
      <vt:lpstr>Screenshots</vt:lpstr>
      <vt:lpstr>Then you can edit it in a graphics editor</vt:lpstr>
      <vt:lpstr>Colour Schemes</vt:lpstr>
      <vt:lpstr>Typefaces</vt:lpstr>
      <vt:lpstr>How much detail?</vt:lpstr>
      <vt:lpstr>Testing</vt:lpstr>
      <vt:lpstr>Finally</vt:lpstr>
    </vt:vector>
  </TitlesOfParts>
  <Company>here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Kelly</dc:creator>
  <cp:lastModifiedBy>Casey</cp:lastModifiedBy>
  <cp:revision>8</cp:revision>
  <dcterms:created xsi:type="dcterms:W3CDTF">2011-07-20T03:12:57Z</dcterms:created>
  <dcterms:modified xsi:type="dcterms:W3CDTF">2013-07-23T00:09:45Z</dcterms:modified>
</cp:coreProperties>
</file>